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384048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6327"/>
  </p:normalViewPr>
  <p:slideViewPr>
    <p:cSldViewPr snapToGrid="0">
      <p:cViewPr>
        <p:scale>
          <a:sx n="40" d="100"/>
          <a:sy n="40" d="100"/>
        </p:scale>
        <p:origin x="26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584530"/>
            <a:ext cx="32644080" cy="1400725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1131956"/>
            <a:ext cx="28803600" cy="9713804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8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142067"/>
            <a:ext cx="8281035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142067"/>
            <a:ext cx="24363045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10030472"/>
            <a:ext cx="33124140" cy="1673605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6924858"/>
            <a:ext cx="33124140" cy="880109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710333"/>
            <a:ext cx="1632204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42076"/>
            <a:ext cx="3312414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862823"/>
            <a:ext cx="16247028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696440"/>
            <a:ext cx="16247028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862823"/>
            <a:ext cx="16327042" cy="483361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696440"/>
            <a:ext cx="16327042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7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792902"/>
            <a:ext cx="19442430" cy="285919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682240"/>
            <a:ext cx="12386548" cy="9387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792902"/>
            <a:ext cx="19442430" cy="285919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2070080"/>
            <a:ext cx="12386548" cy="22361316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142076"/>
            <a:ext cx="3312414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710333"/>
            <a:ext cx="3312414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7290595"/>
            <a:ext cx="1296162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7290595"/>
            <a:ext cx="864108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2" y="11728262"/>
            <a:ext cx="21269646" cy="1276178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1610" y="12788926"/>
            <a:ext cx="11045899" cy="1193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491" y="392333"/>
            <a:ext cx="26282074" cy="3592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96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96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81590" y="1132933"/>
            <a:ext cx="9454765" cy="3123051"/>
          </a:xfrm>
        </p:spPr>
        <p:txBody>
          <a:bodyPr>
            <a:normAutofit/>
          </a:bodyPr>
          <a:lstStyle/>
          <a:p>
            <a:r>
              <a:rPr lang="en-US" sz="3818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22496" y="4054988"/>
            <a:ext cx="36759808" cy="57313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Cover crops can suppress weeds through a variety of mechanisms, including competition for resources. Most research on cover crops has focused on grass and legume species that are seeded in the fall.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/>
              <a:t>Red clover (</a:t>
            </a:r>
            <a:r>
              <a:rPr lang="en-US" sz="5100" i="1" dirty="0"/>
              <a:t>Trifolium pratense </a:t>
            </a:r>
            <a:r>
              <a:rPr lang="en-US" sz="5100" dirty="0"/>
              <a:t>L.) is a winter-hardy cover crop that provides multiple benefits [1] and requires minimal management [2], but its weed suppression performance is inconsistent [3,4].</a:t>
            </a:r>
          </a:p>
          <a:p>
            <a:pPr marL="818245" indent="-818245">
              <a:buFont typeface="Arial" panose="020B0604020202020204" pitchFamily="34" charset="0"/>
              <a:buChar char="•"/>
            </a:pPr>
            <a:r>
              <a:rPr lang="en-US" sz="5100" dirty="0"/>
              <a:t>Brassicas are cool-season crops. Yellow mustard, spring canola, and winter rapeseed residues, when incorporated into the soil, can reduce weed seedling emergence [5]. </a:t>
            </a:r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063200" y="9784586"/>
            <a:ext cx="28776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3139894" y="9911752"/>
            <a:ext cx="145493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</a:t>
            </a:r>
            <a:r>
              <a:rPr lang="en-US" sz="51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009229" y="24113448"/>
                <a:ext cx="23912706" cy="11511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100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100" dirty="0"/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Randomized complete block design with 4 replications (N = 48). Each replication consisted of 10 brassica cover crop species and 2 control treatments (red clover and no cover crop). All crops were frost-seeded into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rolled-crimped cereal rye (</a:t>
                </a:r>
                <a:r>
                  <a:rPr lang="en-US" sz="5100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Secale cereale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L.) and soybean residue (</a:t>
                </a:r>
                <a:r>
                  <a:rPr lang="en-US" sz="5100" i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Glycine max 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(L.) </a:t>
                </a:r>
                <a:r>
                  <a:rPr lang="en-US" sz="51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Merr</a:t>
                </a:r>
                <a:r>
                  <a:rPr lang="en-US" sz="51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 mulch </a:t>
                </a:r>
                <a:r>
                  <a:rPr lang="en-US" sz="5100" dirty="0"/>
                  <a:t>on March 23</a:t>
                </a:r>
                <a:r>
                  <a:rPr lang="en-US" sz="5100" baseline="30000" dirty="0"/>
                  <a:t>rd</a:t>
                </a:r>
                <a:r>
                  <a:rPr lang="en-US" sz="5100" dirty="0"/>
                  <a:t>, 2022. 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Cover 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00" dirty="0"/>
                  <a:t> quadrat per plot on June 2</a:t>
                </a:r>
                <a:r>
                  <a:rPr lang="en-US" sz="5100" baseline="30000" dirty="0"/>
                  <a:t>nd</a:t>
                </a:r>
                <a:r>
                  <a:rPr lang="en-US" sz="5100" dirty="0"/>
                  <a:t>, 2022 and crop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100" dirty="0"/>
                  <a:t> quadrat per plot on June 3</a:t>
                </a:r>
                <a:r>
                  <a:rPr lang="en-US" sz="5100" baseline="30000" dirty="0"/>
                  <a:t>rd</a:t>
                </a:r>
                <a:r>
                  <a:rPr lang="en-US" sz="5100" dirty="0"/>
                  <a:t>, 2022.</a:t>
                </a:r>
              </a:p>
              <a:p>
                <a:pPr marL="818245" indent="-818245">
                  <a:buFont typeface="Arial" panose="020B0604020202020204" pitchFamily="34" charset="0"/>
                  <a:buChar char="•"/>
                </a:pPr>
                <a:r>
                  <a:rPr lang="en-US" sz="5100" dirty="0"/>
                  <a:t>A non-linear model for crop – weed competition was fitted with </a:t>
                </a:r>
                <a:r>
                  <a:rPr lang="en-US" sz="5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100" dirty="0"/>
                  <a:t> and a linear model for crop coverage was fitted with </a:t>
                </a:r>
                <a:r>
                  <a:rPr lang="en-US" sz="5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100" dirty="0"/>
                  <a:t>(stats package version 3.6.2 [6]) in R version 4.2.1 [6]. The competition conforms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100" dirty="0"/>
                  <a:t> [7],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is the weed biomass with no cover crop present,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100" dirty="0"/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100" dirty="0"/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29" y="24113448"/>
                <a:ext cx="23912706" cy="11511293"/>
              </a:xfrm>
              <a:prstGeom prst="rect">
                <a:avLst/>
              </a:prstGeom>
              <a:blipFill>
                <a:blip r:embed="rId4"/>
                <a:stretch>
                  <a:fillRect l="-1221" t="-1322" r="-1327" b="-18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25317340" y="35379181"/>
            <a:ext cx="123116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4000" dirty="0"/>
              <a:t>Keith </a:t>
            </a:r>
            <a:r>
              <a:rPr lang="en-US" sz="4000" dirty="0" err="1"/>
              <a:t>Berns</a:t>
            </a:r>
            <a:r>
              <a:rPr lang="en-US" sz="4000" dirty="0"/>
              <a:t>, Green Cover Seed, Bladen, Nebraska, USA, supplied the seeds.</a:t>
            </a:r>
          </a:p>
          <a:p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This work was funded by </a:t>
            </a:r>
            <a:r>
              <a:rPr lang="en-US" sz="4000" i="1" dirty="0">
                <a:solidFill>
                  <a:srgbClr val="000000"/>
                </a:solidFill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and New York State Department of Agriculture and Markets.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5654222" y="24763355"/>
            <a:ext cx="11141325" cy="10291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Ohno T, Doolan K,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Zibilske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LM, Liebman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673" dirty="0" err="1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673" dirty="0">
                <a:solidFill>
                  <a:srgbClr val="001E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Mutch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DR, Martin TE,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Kosola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KR. Red clover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Trifolium pratense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suppression of common ragweed (Ambrosia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artemisiifolia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 in winter wheat (</a:t>
            </a:r>
            <a:r>
              <a:rPr lang="en-US" sz="2673" i="1" dirty="0">
                <a:solidFill>
                  <a:srgbClr val="222222"/>
                </a:solidFill>
                <a:latin typeface="Arial" panose="020B0604020202020204" pitchFamily="34" charset="0"/>
              </a:rPr>
              <a:t>Triticum </a:t>
            </a:r>
            <a:r>
              <a:rPr lang="en-US" sz="2673" i="1" dirty="0" err="1">
                <a:solidFill>
                  <a:srgbClr val="222222"/>
                </a:solidFill>
                <a:latin typeface="Arial" panose="020B0604020202020204" pitchFamily="34" charset="0"/>
              </a:rPr>
              <a:t>aestivum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). Weed Technology. 2003 Mar;17(1):181-5.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Bryan CJ, Sipes SD,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Arduser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M,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Kassim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673" dirty="0">
              <a:solidFill>
                <a:srgbClr val="001E44"/>
              </a:solidFill>
              <a:latin typeface="Roboto Slab"/>
            </a:endParaRPr>
          </a:p>
          <a:p>
            <a:pPr marL="709146" indent="-709146">
              <a:buAutoNum type="arabicPeriod"/>
            </a:pP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Haramoto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ER, </a:t>
            </a:r>
            <a:r>
              <a:rPr lang="en-US" sz="2673" dirty="0" err="1">
                <a:solidFill>
                  <a:srgbClr val="222222"/>
                </a:solidFill>
                <a:latin typeface="Arial" panose="020B0604020202020204" pitchFamily="34" charset="0"/>
              </a:rPr>
              <a:t>Gallandt</a:t>
            </a: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09146" indent="-709146">
              <a:buAutoNum type="arabicPeriod"/>
            </a:pP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67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09146" indent="-709146">
              <a:buAutoNum type="arabicPeriod"/>
            </a:pPr>
            <a:r>
              <a:rPr lang="en-US" sz="2673" dirty="0">
                <a:solidFill>
                  <a:srgbClr val="222222"/>
                </a:solidFill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673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392128" y="10798312"/>
            <a:ext cx="205757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52" y="919237"/>
            <a:ext cx="3372309" cy="31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24237-D0B6-0DC9-578A-89B7E4454844}"/>
              </a:ext>
            </a:extLst>
          </p:cNvPr>
          <p:cNvSpPr txBox="1"/>
          <p:nvPr/>
        </p:nvSpPr>
        <p:spPr>
          <a:xfrm>
            <a:off x="1063200" y="36290027"/>
            <a:ext cx="23912706" cy="24468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 </a:t>
            </a:r>
          </a:p>
          <a:p>
            <a:r>
              <a:rPr lang="en-US" sz="5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Given the cover crop’s low biomass and coverage, frost seeding may not be an appropriate seeding method when soil is covered with soybean residue and mulch from cereal rye</a:t>
            </a:r>
            <a:r>
              <a:rPr lang="en-US" sz="5100" dirty="0">
                <a:effectLst/>
              </a:rPr>
              <a:t>.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8246</TotalTime>
  <Words>716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37</cp:revision>
  <dcterms:created xsi:type="dcterms:W3CDTF">2022-11-07T16:07:29Z</dcterms:created>
  <dcterms:modified xsi:type="dcterms:W3CDTF">2023-01-20T15:34:48Z</dcterms:modified>
</cp:coreProperties>
</file>